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7" r:id="rId1"/>
    <p:sldMasterId id="2147484271" r:id="rId2"/>
    <p:sldMasterId id="2147484599" r:id="rId3"/>
    <p:sldMasterId id="2147484612" r:id="rId4"/>
    <p:sldMasterId id="2147484625" r:id="rId5"/>
    <p:sldMasterId id="2147484639" r:id="rId6"/>
    <p:sldMasterId id="2147484653" r:id="rId7"/>
    <p:sldMasterId id="2147484666" r:id="rId8"/>
  </p:sldMasterIdLst>
  <p:notesMasterIdLst>
    <p:notesMasterId r:id="rId18"/>
  </p:notesMasterIdLst>
  <p:sldIdLst>
    <p:sldId id="451" r:id="rId9"/>
    <p:sldId id="440" r:id="rId10"/>
    <p:sldId id="450" r:id="rId11"/>
    <p:sldId id="445" r:id="rId12"/>
    <p:sldId id="444" r:id="rId13"/>
    <p:sldId id="443" r:id="rId14"/>
    <p:sldId id="442" r:id="rId15"/>
    <p:sldId id="441" r:id="rId16"/>
    <p:sldId id="446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0000"/>
    <a:srgbClr val="008000"/>
    <a:srgbClr val="003399"/>
    <a:srgbClr val="0044CC"/>
    <a:srgbClr val="0075EA"/>
    <a:srgbClr val="E3F3D1"/>
    <a:srgbClr val="D8EEC0"/>
    <a:srgbClr val="C7E6A4"/>
    <a:srgbClr val="E4D2F2"/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 autoAdjust="0"/>
    <p:restoredTop sz="94318" autoAdjust="0"/>
  </p:normalViewPr>
  <p:slideViewPr>
    <p:cSldViewPr>
      <p:cViewPr>
        <p:scale>
          <a:sx n="100" d="100"/>
          <a:sy n="100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196FF-5B0C-4475-BC2D-AF238A7FA9E9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09C14-D7FC-49FE-B1BB-84F280D1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87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5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65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33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57483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25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66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30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50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35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27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77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4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0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66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27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7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8637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19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417763" y="4294188"/>
            <a:ext cx="6370637" cy="1582737"/>
          </a:xfrm>
        </p:spPr>
        <p:txBody>
          <a:bodyPr lIns="91440"/>
          <a:lstStyle>
            <a:lvl1pPr>
              <a:defRPr sz="4000"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15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17408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39945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70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268562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956692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94671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553980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825973"/>
      </p:ext>
    </p:extLst>
  </p:cSld>
  <p:clrMapOvr>
    <a:masterClrMapping/>
  </p:clrMapOvr>
  <p:transition>
    <p:wipe dir="r"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68956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30429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591800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2087563"/>
            <a:ext cx="2663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01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EFC9-187F-4257-BC1B-BA4930A7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03105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4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D92E-A0F1-4F21-899A-44CE645B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75875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A875-04F8-469E-9E1C-15B8D3F7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75300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666B-5216-440A-9962-0F12D4E9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43090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24A9-A4B8-4B88-9659-199DDB40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50268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4587B-DF0B-4677-AD2A-28FF0662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869116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F7E9-3FCB-4771-AD9A-3B00637F8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29680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F0AB-D002-40F8-B0B3-20EE8FCF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731281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A770-01C7-4328-9FE6-531A01651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36842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D692-97F7-4074-B07F-015751B5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53246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C755-FBDD-49CA-B23F-D78B506A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44023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99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95513"/>
            <a:ext cx="2392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EDC6-8D15-4CD9-938E-7E93E00A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191012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62F-AFB0-4C41-8BAE-4B5BC28ED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751573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CABA-AE39-494E-9428-4FBDEB1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149789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4623-85A4-4B01-A56A-BDA33BE10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807842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2E3F-1A78-4CA3-9C0A-5339D5FA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46667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CEAF-40FD-4B0C-95CE-884DAE3A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2697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507C-2C81-4516-B921-7E9D6BEE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12359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5663-E32B-4E19-B06E-C507EE10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331574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356C-98F4-4A22-8E21-AA538E3EB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03830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24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38B9-5A09-4DAF-B60F-1F5CB8DA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1659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43C6-3573-4A08-8B13-AFFF7F887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88285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0415-7022-4F15-A391-966AEB17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856953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3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6943-8BF2-43AB-99DD-C0219197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04670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90D-4122-4C94-A67F-D370325E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1917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858A-18B2-4B03-AE9D-997D026B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761509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CFDC-30E8-460E-8276-A35F32A4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200768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634D-1D71-4136-BCD5-50D76855E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16510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D74E-A724-4E0B-BB43-447D9E868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02259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25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8EFD-8A8C-4C38-B627-8E14FC9F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6321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A3F3-510D-47A5-AD86-2D7C9CF6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742131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4F9E-0094-42E9-870E-18F062E1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537217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93BA-59B1-43FF-AF96-BD7966FB3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352703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7076-3AC8-49B1-82B2-5F34F5DD8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306780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91EB-3384-4F96-A9AE-D97C7993D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689595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31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E3D9-CC8E-4093-BCE4-952AA7CC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51963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B55F-0DF5-465C-9342-118A0330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979441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A3A6-FBEB-416A-B819-E23C6A9E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20519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80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8E4B-DA7F-4784-9038-09F7E7A4D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853078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EAFE-08B8-420B-8000-0AEFAFADD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159965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0FC4-F8BE-4BA1-8CC9-4FBD0E86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95104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D7F7-3449-4E02-BD25-68B90F6D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492529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32E-A9F9-43A5-BD82-7024B767C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810335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9312-08E0-468C-8E04-18A1CF58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876457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C6E9-D1B7-4BCE-9D46-1E84F40B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041013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1009-5CB5-493E-82E7-12C2F4963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253161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076450"/>
            <a:ext cx="26638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22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007E-4AF8-45EC-B06E-043B5A7F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17853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77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6155-C4A1-4C7C-A16B-7AA798675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081818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A551-C403-49BB-BBD5-8AE76FFE3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441687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B345-2643-4EE6-9ABC-677C44DFE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364752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D303-67DB-4403-85CB-939B4049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581100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9889-C7D3-4306-A182-C25DB0CE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394236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2CA7-7224-49D6-A596-5644B5EF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841289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891C-D7D4-4752-988B-114DC136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180453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366E-8DD0-4B34-B18F-7E108421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510360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873D-F818-48BA-9935-D1E4CB30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12424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4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9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293A0-F4A1-4E5B-9078-3C8DBDCC3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5687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568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5689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569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058" name="Group 12"/>
          <p:cNvGrpSpPr>
            <a:grpSpLocks/>
          </p:cNvGrpSpPr>
          <p:nvPr/>
        </p:nvGrpSpPr>
        <p:grpSpPr bwMode="auto">
          <a:xfrm>
            <a:off x="7265988" y="6372225"/>
            <a:ext cx="292100" cy="234950"/>
            <a:chOff x="4577" y="4014"/>
            <a:chExt cx="184" cy="148"/>
          </a:xfrm>
        </p:grpSpPr>
        <p:sp>
          <p:nvSpPr>
            <p:cNvPr id="455686" name="AutoShape 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577" y="401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5691" name="Line 11"/>
            <p:cNvSpPr>
              <a:spLocks noChangeShapeType="1"/>
            </p:cNvSpPr>
            <p:nvPr userDrawn="1"/>
          </p:nvSpPr>
          <p:spPr bwMode="auto">
            <a:xfrm flipV="1">
              <a:off x="4579" y="4152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854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27392-7DE5-42CA-8F43-96D09F38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773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773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773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773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082" name="Group 12"/>
          <p:cNvGrpSpPr>
            <a:grpSpLocks/>
          </p:cNvGrpSpPr>
          <p:nvPr/>
        </p:nvGrpSpPr>
        <p:grpSpPr bwMode="auto">
          <a:xfrm>
            <a:off x="7577138" y="6345238"/>
            <a:ext cx="292100" cy="238125"/>
            <a:chOff x="4773" y="3997"/>
            <a:chExt cx="184" cy="150"/>
          </a:xfrm>
        </p:grpSpPr>
        <p:sp>
          <p:nvSpPr>
            <p:cNvPr id="457735" name="AutoShape 7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773" y="3997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7739" name="Line 11"/>
            <p:cNvSpPr>
              <a:spLocks noChangeShapeType="1"/>
            </p:cNvSpPr>
            <p:nvPr userDrawn="1"/>
          </p:nvSpPr>
          <p:spPr bwMode="auto">
            <a:xfrm flipV="1">
              <a:off x="4776" y="4137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703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E6F78C-319D-4C16-BCCC-863C12C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9782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9783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978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978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106" name="Group 12"/>
          <p:cNvGrpSpPr>
            <a:grpSpLocks/>
          </p:cNvGrpSpPr>
          <p:nvPr/>
        </p:nvGrpSpPr>
        <p:grpSpPr bwMode="auto">
          <a:xfrm>
            <a:off x="7888288" y="6323013"/>
            <a:ext cx="292100" cy="234950"/>
            <a:chOff x="4969" y="3983"/>
            <a:chExt cx="184" cy="148"/>
          </a:xfrm>
        </p:grpSpPr>
        <p:sp>
          <p:nvSpPr>
            <p:cNvPr id="459784" name="AutoShape 8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969" y="3983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9787" name="Line 11"/>
            <p:cNvSpPr>
              <a:spLocks noChangeShapeType="1"/>
            </p:cNvSpPr>
            <p:nvPr userDrawn="1"/>
          </p:nvSpPr>
          <p:spPr bwMode="auto">
            <a:xfrm flipV="1">
              <a:off x="4972" y="412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2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  <p:sldLayoutId id="2147484652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6785DB-265B-4F73-B147-EA20522A6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829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1830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183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183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183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5130" name="Group 12"/>
          <p:cNvGrpSpPr>
            <a:grpSpLocks/>
          </p:cNvGrpSpPr>
          <p:nvPr/>
        </p:nvGrpSpPr>
        <p:grpSpPr bwMode="auto">
          <a:xfrm>
            <a:off x="8199438" y="6289675"/>
            <a:ext cx="292100" cy="236538"/>
            <a:chOff x="5165" y="3962"/>
            <a:chExt cx="184" cy="149"/>
          </a:xfrm>
        </p:grpSpPr>
        <p:sp>
          <p:nvSpPr>
            <p:cNvPr id="461833" name="AutoShape 9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165" y="3962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61835" name="Line 11"/>
            <p:cNvSpPr>
              <a:spLocks noChangeShapeType="1"/>
            </p:cNvSpPr>
            <p:nvPr userDrawn="1"/>
          </p:nvSpPr>
          <p:spPr bwMode="auto">
            <a:xfrm flipV="1">
              <a:off x="5168" y="410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699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6C3A0-FEF3-4BD9-9CA7-A51CF1B3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3877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3878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387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388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388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6154" name="Group 12"/>
          <p:cNvGrpSpPr>
            <a:grpSpLocks/>
          </p:cNvGrpSpPr>
          <p:nvPr/>
        </p:nvGrpSpPr>
        <p:grpSpPr bwMode="auto">
          <a:xfrm>
            <a:off x="8510588" y="6261100"/>
            <a:ext cx="292100" cy="236538"/>
            <a:chOff x="5361" y="3944"/>
            <a:chExt cx="184" cy="149"/>
          </a:xfrm>
        </p:grpSpPr>
        <p:sp>
          <p:nvSpPr>
            <p:cNvPr id="463882" name="AutoShape 1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361" y="394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63883" name="Line 11"/>
            <p:cNvSpPr>
              <a:spLocks noChangeShapeType="1"/>
            </p:cNvSpPr>
            <p:nvPr userDrawn="1"/>
          </p:nvSpPr>
          <p:spPr bwMode="auto">
            <a:xfrm flipV="1">
              <a:off x="5364" y="4083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924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39778" y="106317"/>
            <a:ext cx="59779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Семинар-совещание </a:t>
            </a:r>
            <a:br>
              <a:rPr lang="ru-RU" sz="22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по актуальным вопросам в сфере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имущественно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-земельных 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отношений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76456" y="6493081"/>
            <a:ext cx="0" cy="36491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1560" y="2276872"/>
            <a:ext cx="7923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Об особенностях размещения рекламных конструкций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9892" y="5229201"/>
            <a:ext cx="5218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Новикова Светлана Яковлевна 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7091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60282"/>
            <a:ext cx="84609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в сфере наружной рекламы – одно из важных направлений деятельности органов государственной власти и местного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  <a:p>
            <a:pPr algn="ctr"/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u="sng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различных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отраслеэкономик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рынка труда;</a:t>
            </a:r>
          </a:p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1825" y="2636912"/>
            <a:ext cx="2988332" cy="18722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нормативно-правовое регулирование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01281" y="2636912"/>
            <a:ext cx="2988332" cy="18722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реализация органами власти своих полномочий в сфере регулирования рекламной деятельности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552528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7095447" y="4509120"/>
            <a:ext cx="0" cy="500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9512" y="5009728"/>
            <a:ext cx="8856984" cy="1695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отраслей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экономики;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предпринимательства;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информированности населения о важнейших событиях;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архитектурного облика городов и населенных пунктов. </a:t>
            </a:r>
          </a:p>
        </p:txBody>
      </p:sp>
      <p:cxnSp>
        <p:nvCxnSpPr>
          <p:cNvPr id="15" name="Прямая соединительная линия 14"/>
          <p:cNvCxnSpPr>
            <a:stCxn id="3" idx="3"/>
            <a:endCxn id="6" idx="1"/>
          </p:cNvCxnSpPr>
          <p:nvPr/>
        </p:nvCxnSpPr>
        <p:spPr>
          <a:xfrm>
            <a:off x="3870157" y="3573016"/>
            <a:ext cx="17311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6065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60282"/>
            <a:ext cx="84609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отношений </a:t>
            </a:r>
            <a:endParaRPr lang="ru-RU" sz="2400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наружной рекламы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13.03.2006 № 38-ФЗ  «О рекламе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xmlns="" val="1577763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319083" y="556951"/>
            <a:ext cx="4091858" cy="84200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департамента имущественных и земельных отношений Воронежской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3527" y="188640"/>
            <a:ext cx="4398972" cy="248427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размещения рекламных конструкций на территории г. Воронежа;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торгов и заключение 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на установку и эксплуатацию рекламных конструкций на территории г. Воронежа;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и аннулирование разрешений на установку и эксплуатацию рекламных конструкций на территории г. Воронежа;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предписаний о демонтаже незаконно установленных рекламных конструкций на территории г. Воронежа.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307153" y="2889052"/>
            <a:ext cx="4083880" cy="792411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городского округа город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69507" y="2829037"/>
            <a:ext cx="4369081" cy="71968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демонтаж незаконно установленных рекламных конструкций на территории г. Воронежа.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52441" y="4545124"/>
            <a:ext cx="4091858" cy="796954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органов местного самоуправления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области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3525" y="3653074"/>
            <a:ext cx="4398973" cy="298833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схемы размещения рекламных конструкций на территории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мун.образования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торгов и заключение договоров на установку и эксплуатацию рекламных конструкций на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мун.образования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и аннулирование разрешений на установку и эксплуатацию рекламных конструкций на территории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мун.образования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выдача предписаний о демонтаже незаконно установленных рекламных конструкций на территории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мун.образования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демонтаж незаконно установленных рекламных конструкций на территории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мун.образования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509" y="1657253"/>
            <a:ext cx="44111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i="1" u="sn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</a:t>
            </a:r>
            <a:r>
              <a:rPr lang="ru-RU" sz="13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 Воронежской  области  от  30.12.2014 № 217-ОЗ «О перераспределении отдельных полномочий органов местного самоуправления городского округа город Воронеж и исполнительных органов государственной власти Воронежской области».</a:t>
            </a:r>
            <a:endParaRPr lang="ru-RU" sz="13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2154512" y="1398951"/>
            <a:ext cx="5220" cy="258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86284" y="977951"/>
            <a:ext cx="3171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98065" y="3285258"/>
            <a:ext cx="3171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10941" y="4943601"/>
            <a:ext cx="31713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5045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41" y="1268760"/>
            <a:ext cx="85329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департамента имущественных и земельных отношений Воронежской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endParaRPr lang="ru-RU" sz="1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от 20.08.2015 № 1365 «Об  утверждении административного регламента департамента по предоставлению государственной услуги «Выдача разрешений на установку и эксплуатацию рекламных конструкций на территории городского округа город Воронеж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от 30.03.2016 № 470 «Об утверждении административного регламента департамента по исполнению государственной функции «Аннулирование разрешений на установку и эксплуатацию рекламных конструкций на территории городского округа город Воронеж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от 22.07.2015 № 1223 «Об утверждении административного регламента по исполнению государственной функции «Выдача предписаний о демонтаже самовольно установленных рекламных конструкций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от 26.04.2019 № 1030 «О порядке утверждения схемы размещения рекламных конструкций на территории городского округа город Воронеж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вал 2"/>
          <p:cNvSpPr/>
          <p:nvPr/>
        </p:nvSpPr>
        <p:spPr>
          <a:xfrm>
            <a:off x="1007604" y="6107352"/>
            <a:ext cx="6552728" cy="460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ДИЗО ВО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www.dizovo.ru</a:t>
            </a:r>
            <a:endParaRPr lang="ru-RU" u="sng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712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1448780"/>
            <a:ext cx="86049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выявлению незаконно установленных рекламных конструкций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улиц на постоянной основе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предписаний о демонтаже рекламных конструкций, установленных без соответствующего разрешения на их установку и эксплуатацию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демонтажа незаконно установленных рекламных конструкций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органами полиции в части привлечения виновных лиц к административной ответственности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14.37 Кодекса Российской Федерации об административных правонарушениях).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3588" y="4550483"/>
            <a:ext cx="7704856" cy="16918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предписаний о демонтаже рекламных конструкций, установленных и эксплуатируемых в отсутствие разрешений, а также демонтаж незаконных рекламных конструкций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обязанностью, а не правом органа местного самоуправления.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2613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3508" y="4941168"/>
            <a:ext cx="8784976" cy="90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комплексного решения существующей архитектурной среды, сохранения архитектурно-исторического наследия, формирования целостного архитектурно-эстетического облика города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40396"/>
            <a:ext cx="86769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рекламных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фасадах зданий и сооружений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городского округа город Воронеж от  21.10.2015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№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806 «Об утверждении дизайн-регламента «Внешний вид фасадов зданий и сооружений в городском округе город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Воронеж»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3548" y="3284984"/>
            <a:ext cx="309634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Дизайн-регламент устанавливает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5808" y="2679279"/>
            <a:ext cx="5040560" cy="21590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единые и обязательные для исполнения требования по содержанию фасадов зданий и сооружений. </a:t>
            </a:r>
          </a:p>
          <a:p>
            <a:pPr algn="just"/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 типы и виды рекламных и информационных конструкций, иных элементов, допустимых и не допустимых к размещению на фасадах зданий и сооружений. </a:t>
            </a:r>
          </a:p>
          <a:p>
            <a:pPr algn="just"/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внешнему виду и установке (размещению) указанных элементов на фасадах зданий и сооружений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Прямая со стрелкой 8"/>
          <p:cNvCxnSpPr>
            <a:stCxn id="4" idx="6"/>
          </p:cNvCxnSpPr>
          <p:nvPr/>
        </p:nvCxnSpPr>
        <p:spPr>
          <a:xfrm>
            <a:off x="3599892" y="378904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10932" y="5913276"/>
            <a:ext cx="8783086" cy="6840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руководствоваться разъяснениями контролирующих органов в сфере рекламы </a:t>
            </a:r>
            <a:r>
              <a:rPr lang="ru-RU" sz="16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ФАС от 27.12.2017 № АК/92163/17 «О разграничении понятий вывеска и реклама»)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38255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9531" y="5259982"/>
            <a:ext cx="8578182" cy="101333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 эксплуатация РК допускается только при наличии разрешения на её установку и эксплуатацию.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9532" y="2120662"/>
            <a:ext cx="8578180" cy="6242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на установку и эксплуатацию рекламной конструкции – документ-основание установки и эксплуатации рекламной конструкции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223" y="1277402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разрешений на установку и эксплуатацию рекламных конструкций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531" y="2784542"/>
            <a:ext cx="8578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базы муниципального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устанавливает: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 и сроки предоставления услуги;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форму заявления на выдачу разрешения на установку и эксплуатацию рекламной конструкции;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необходимых документов для выдачи разрешения на установку и эксплуатацию рекламной конструкции;</a:t>
            </a:r>
          </a:p>
          <a:p>
            <a:pPr algn="just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основания отказа в предоставлении услуги и др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710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7632848" cy="7560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при размещении рекламной конструкции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1304764"/>
            <a:ext cx="8424936" cy="11161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места установки рекламной конструкции в схему размещения рекламных конструкций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установки на земельном участке, независимо от формы собственности, а также на здании, сооружении, находящемся в государственной или муниципальной собственности)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2672916"/>
            <a:ext cx="8424936" cy="11161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торгов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установки на земельном участке, здании, сооружении, находящемся в государственной или муниципальной собственности, а также на земельном участке, государственная собственность на который не разграничена)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4091603"/>
            <a:ext cx="8424936" cy="11161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договора на установку и эксплуатацию рекламной конструкции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случаев, если заявитель является собственником недвижимого имущества,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котором размещается рекламная </a:t>
            </a:r>
            <a:r>
              <a:rPr lang="ru-RU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конструкция, в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арендатором)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5513950"/>
            <a:ext cx="8424936" cy="11161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разрешения на установку и эксплуатацию рекламной конструкции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 всех случаях)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936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Презентация12" id="{4672CCF8-AD9B-4979-B706-4B4AF7B3A0FC}" vid="{953991ED-C2C6-4AA3-A389-21BD940FA2FD}"/>
    </a:ext>
  </a:extLst>
</a:theme>
</file>

<file path=ppt/theme/theme2.xml><?xml version="1.0" encoding="utf-8"?>
<a:theme xmlns:a="http://schemas.openxmlformats.org/drawingml/2006/main" name="1_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Презентация12" id="{4672CCF8-AD9B-4979-B706-4B4AF7B3A0FC}" vid="{953991ED-C2C6-4AA3-A389-21BD940FA2FD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1158C8C3-0939-4596-8C47-023F4BB1A071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1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366381F3-9C69-4744-8C8A-E88CEE25B4B2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2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F4A1091C-1297-43F5-B51B-952147383543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3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3AF05472-DE16-43DC-BE4E-3361C754BFAD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4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0D6514DC-ACE4-41E4-9351-CCB99FDCBE8D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5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_причин-для Посольства Канады" id="{883E0D99-FDC1-47F0-A9BF-D7F10A943BE6}" vid="{982C76F2-2FA1-4694-A7A9-A382B498DD94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Продажа продукта или услуг</Template>
  <TotalTime>35392</TotalTime>
  <Words>793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ms_pptselling_tp01017848</vt:lpstr>
      <vt:lpstr>1_ms_pptselling_tp01017848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   ЗАВОД</dc:title>
  <dc:creator>User</dc:creator>
  <cp:lastModifiedBy>PisarevaTE</cp:lastModifiedBy>
  <cp:revision>2464</cp:revision>
  <cp:lastPrinted>2019-12-23T12:20:09Z</cp:lastPrinted>
  <dcterms:created xsi:type="dcterms:W3CDTF">2009-01-26T08:40:29Z</dcterms:created>
  <dcterms:modified xsi:type="dcterms:W3CDTF">2019-12-26T08:52:06Z</dcterms:modified>
</cp:coreProperties>
</file>